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2"/>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71" r:id="rId78"/>
    <p:sldId id="446" r:id="rId79"/>
    <p:sldId id="443" r:id="rId80"/>
    <p:sldId id="453" r:id="rId81"/>
    <p:sldId id="450" r:id="rId82"/>
    <p:sldId id="451" r:id="rId83"/>
    <p:sldId id="448" r:id="rId84"/>
    <p:sldId id="452" r:id="rId85"/>
    <p:sldId id="454" r:id="rId86"/>
    <p:sldId id="449" r:id="rId87"/>
    <p:sldId id="340" r:id="rId88"/>
    <p:sldId id="375" r:id="rId89"/>
    <p:sldId id="456" r:id="rId90"/>
    <p:sldId id="374" r:id="rId91"/>
    <p:sldId id="463" r:id="rId92"/>
    <p:sldId id="472" r:id="rId93"/>
    <p:sldId id="473" r:id="rId94"/>
    <p:sldId id="474" r:id="rId95"/>
    <p:sldId id="476" r:id="rId96"/>
    <p:sldId id="477" r:id="rId97"/>
    <p:sldId id="478" r:id="rId98"/>
    <p:sldId id="480" r:id="rId99"/>
    <p:sldId id="479" r:id="rId100"/>
    <p:sldId id="475" r:id="rId10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5/10/relationships/revisionInfo" Target="revisionInfo.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11/27/2023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11/27/2023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11/27/2023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buFont typeface="+mj-lt"/>
              <a:buAutoNum type="arabicPeriod"/>
            </a:pPr>
            <a:r>
              <a:rPr lang="nl-BE" sz="1100" dirty="0"/>
              <a:t>Een personeelslid vindt met de naam “</a:t>
            </a:r>
            <a:r>
              <a:rPr lang="nl-BE" sz="1100" dirty="0" err="1"/>
              <a:t>Sahra</a:t>
            </a:r>
            <a:r>
              <a:rPr lang="nl-BE" sz="1100" dirty="0"/>
              <a:t> </a:t>
            </a:r>
            <a:r>
              <a:rPr lang="nl-BE" sz="1100" dirty="0" err="1"/>
              <a:t>Lindner</a:t>
            </a:r>
            <a:r>
              <a:rPr lang="nl-BE" sz="1100" dirty="0"/>
              <a:t>”</a:t>
            </a:r>
          </a:p>
          <a:p>
            <a:pPr lvl="2">
              <a:buFont typeface="+mj-lt"/>
              <a:buAutoNum type="arabicPeriod"/>
            </a:pPr>
            <a:r>
              <a:rPr lang="nl-BE" sz="1100" dirty="0"/>
              <a:t>De vroegste vlucht vindt in de lijst met vluchten</a:t>
            </a:r>
          </a:p>
          <a:p>
            <a:pPr lvl="2">
              <a:buFont typeface="+mj-lt"/>
              <a:buAutoNum type="arabicPeriod"/>
            </a:pPr>
            <a:r>
              <a:rPr lang="nl-BE" sz="1100" dirty="0"/>
              <a:t>Mij vertelt welke de mogelijke bestemmingen zijn als ik vertrek vanuit Berlijn, liefst in alfabetische volgorde</a:t>
            </a:r>
          </a:p>
          <a:p>
            <a:pPr lvl="2">
              <a:buFont typeface="+mj-lt"/>
              <a:buAutoNum type="arabicPeriod"/>
            </a:pPr>
            <a:r>
              <a:rPr lang="nl-BE" sz="1100" dirty="0"/>
              <a:t>Het aantal personeelsleden in dienst.</a:t>
            </a:r>
          </a:p>
          <a:p>
            <a:pPr lvl="2">
              <a:buFont typeface="+mj-lt"/>
              <a:buAutoNum type="arabicPeriod"/>
            </a:pPr>
            <a:r>
              <a:rPr lang="nl-BE" sz="1100" dirty="0"/>
              <a:t>Een lijst van alle verschillende voornamen van de personen die bij ons in dienst zijn weergeeft</a:t>
            </a:r>
          </a:p>
          <a:p>
            <a:pPr lvl="2">
              <a:buFont typeface="+mj-lt"/>
              <a:buAutoNum type="arabicPeriod"/>
            </a:pPr>
            <a:r>
              <a:rPr lang="nl-BE" sz="1100" dirty="0"/>
              <a:t>het aantal verschillende voornamen die voorkomen in onze personeelslijst telt.</a:t>
            </a:r>
          </a:p>
          <a:p>
            <a:pPr lvl="2">
              <a:buFont typeface="+mj-lt"/>
              <a:buAutoNum type="arabicPeriod"/>
            </a:pPr>
            <a:r>
              <a:rPr lang="nl-BE" sz="1100" dirty="0"/>
              <a:t>Van alle personeelsleden die geboren zijn na 1980</a:t>
            </a:r>
          </a:p>
          <a:p>
            <a:pPr lvl="2">
              <a:buFont typeface="+mj-lt"/>
              <a:buAutoNum type="arabicPeriod"/>
            </a:pPr>
            <a:r>
              <a:rPr lang="nl-BE" sz="1100" dirty="0"/>
              <a:t>De namen van alle personeelsleden waarvan de achternaam begint met een s en eindigt op een r weergeeft.  Ik wel enkel de volledige naam weten in een kolom die de titel ‘Naam’ krijgt.</a:t>
            </a:r>
          </a:p>
          <a:p>
            <a:pPr lvl="2">
              <a:buFont typeface="+mj-lt"/>
              <a:buAutoNum type="arabicPeriod"/>
            </a:pPr>
            <a:r>
              <a:rPr lang="nl-BE" sz="1100" dirty="0"/>
              <a:t>Paginering toepast op de lijst met vluchten en waarbij we steeds de vluchten in groepjes van 10 kunnen laten zien. In het voorbeeld zit je op pagina 3 van de site.</a:t>
            </a:r>
          </a:p>
          <a:p>
            <a:pPr lvl="2">
              <a:buFont typeface="+mj-lt"/>
              <a:buAutoNum type="arabicPeriod"/>
            </a:pPr>
            <a:r>
              <a:rPr lang="nl-BE" sz="1100" dirty="0"/>
              <a:t>Die een lijst van personeelsleden geeft die de pensioengerechtigde leeftijd hebben bereikt. In onze maatschappij is dit 60 jaar of ouder.</a:t>
            </a:r>
          </a:p>
          <a:p>
            <a:pPr lvl="2">
              <a:buFont typeface="+mj-lt"/>
              <a:buAutoNum type="arabicPeriod"/>
            </a:pPr>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update query die:</a:t>
            </a:r>
          </a:p>
          <a:p>
            <a:pPr lvl="2">
              <a:buFont typeface="+mj-lt"/>
              <a:buAutoNum type="arabicPeriod"/>
            </a:pPr>
            <a:r>
              <a:rPr lang="nl-BE" sz="1000" dirty="0"/>
              <a:t>Van alle vluchten </a:t>
            </a:r>
            <a:r>
              <a:rPr lang="nl-BE" sz="1000" dirty="0" err="1"/>
              <a:t>NonSmokingFligts</a:t>
            </a:r>
            <a:r>
              <a:rPr lang="nl-BE" sz="1000" dirty="0"/>
              <a:t> maakt</a:t>
            </a:r>
          </a:p>
          <a:p>
            <a:pPr lvl="2">
              <a:buFont typeface="+mj-lt"/>
              <a:buAutoNum type="arabicPeriod"/>
            </a:pPr>
            <a:r>
              <a:rPr lang="nl-BE" sz="1000" dirty="0"/>
              <a:t>In alle Memovelden die geen waarde bevatten, de tekst ‘</a:t>
            </a:r>
            <a:r>
              <a:rPr lang="en-US" sz="1000" dirty="0"/>
              <a:t>Nothing to report</a:t>
            </a:r>
            <a:r>
              <a:rPr lang="nl-BE" sz="1000" dirty="0"/>
              <a:t>’ toevoegt.</a:t>
            </a:r>
          </a:p>
          <a:p>
            <a:pPr lvl="2">
              <a:buFont typeface="+mj-lt"/>
              <a:buAutoNum type="arabicPeriod"/>
            </a:pPr>
            <a:r>
              <a:rPr lang="nl-BE" sz="1100" dirty="0"/>
              <a:t>5 jaar en 9 maand toevoegt aan alle vluchtdata binnen de flight </a:t>
            </a:r>
            <a:r>
              <a:rPr lang="nl-BE" sz="1100" dirty="0" err="1"/>
              <a:t>table</a:t>
            </a:r>
            <a:endParaRPr lang="nl-BE" sz="1100" dirty="0"/>
          </a:p>
          <a:p>
            <a:pPr lvl="2">
              <a:buFont typeface="+mj-lt"/>
              <a:buAutoNum type="arabicPeriod"/>
            </a:pPr>
            <a:r>
              <a:rPr lang="nl-BE" sz="1100" dirty="0"/>
              <a:t>Geef </a:t>
            </a:r>
            <a:r>
              <a:rPr lang="nl-BE" sz="1100" dirty="0" err="1"/>
              <a:t>Sahra</a:t>
            </a:r>
            <a:r>
              <a:rPr lang="nl-BE" sz="1100" dirty="0"/>
              <a:t> </a:t>
            </a:r>
            <a:r>
              <a:rPr lang="nl-BE" sz="1100" dirty="0" err="1"/>
              <a:t>Lindner</a:t>
            </a:r>
            <a:r>
              <a:rPr lang="nl-BE" sz="1100" dirty="0"/>
              <a:t> de Pilot </a:t>
            </a:r>
            <a:r>
              <a:rPr lang="nl-BE" sz="1100" dirty="0" err="1"/>
              <a:t>license</a:t>
            </a:r>
            <a:r>
              <a:rPr lang="nl-BE" sz="1100" dirty="0"/>
              <a:t> van het type ‘Junior’</a:t>
            </a:r>
          </a:p>
          <a:p>
            <a:pPr lvl="2">
              <a:buFont typeface="+mj-lt"/>
              <a:buAutoNum type="arabicPeriod"/>
            </a:pPr>
            <a:r>
              <a:rPr lang="nl-BE" sz="1100" dirty="0"/>
              <a:t>Een script die Max Müller met ID 3401 de </a:t>
            </a:r>
            <a:r>
              <a:rPr lang="nl-BE" sz="1100" dirty="0" err="1"/>
              <a:t>superviser</a:t>
            </a:r>
            <a:r>
              <a:rPr lang="nl-BE" sz="1100" dirty="0"/>
              <a:t> maakt van iedereen die geen ‘</a:t>
            </a:r>
            <a:r>
              <a:rPr lang="nl-BE" sz="1100" dirty="0" err="1"/>
              <a:t>FlightInstructor</a:t>
            </a:r>
            <a:r>
              <a:rPr lang="nl-BE" sz="1100" dirty="0"/>
              <a:t>’ is.</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Creëer een nieuwe database met de naam &lt;store&gt;</a:t>
            </a:r>
            <a:r>
              <a:rPr lang="nl-BE" sz="1700" dirty="0" err="1"/>
              <a:t>WebShop</a:t>
            </a:r>
            <a:r>
              <a:rPr lang="nl-BE" sz="1700" dirty="0"/>
              <a:t> waar &lt;store&gt; de naam is van de winkel</a:t>
            </a:r>
          </a:p>
          <a:p>
            <a:pPr lvl="1"/>
            <a:r>
              <a:rPr lang="nl-BE" sz="1400" dirty="0"/>
              <a:t>Creëer de nodige tabellen, relaties en indexen die:</a:t>
            </a:r>
          </a:p>
          <a:p>
            <a:pPr lvl="2">
              <a:buFont typeface="+mj-lt"/>
              <a:buAutoNum type="arabicPeriod"/>
            </a:pPr>
            <a:r>
              <a:rPr lang="nl-BE" sz="1000" dirty="0"/>
              <a:t>Een tabel maakt voor alle klanten. Deze tabel krijgt een numerieke </a:t>
            </a:r>
            <a:r>
              <a:rPr lang="nl-BE" sz="1000" dirty="0" err="1"/>
              <a:t>primary</a:t>
            </a:r>
            <a:r>
              <a:rPr lang="nl-BE" sz="1000" dirty="0"/>
              <a:t> </a:t>
            </a:r>
            <a:r>
              <a:rPr lang="nl-BE" sz="1000" dirty="0" err="1"/>
              <a:t>id</a:t>
            </a:r>
            <a:endParaRPr lang="nl-BE" sz="1000" dirty="0"/>
          </a:p>
          <a:p>
            <a:pPr lvl="2">
              <a:buFont typeface="+mj-lt"/>
              <a:buAutoNum type="arabicPeriod"/>
            </a:pPr>
            <a:r>
              <a:rPr lang="nl-BE" sz="1100" dirty="0"/>
              <a:t>Een tabel maakt voor de verschillende merken en hun contactpersonen. De </a:t>
            </a:r>
            <a:r>
              <a:rPr lang="nl-BE" sz="1100" dirty="0" err="1"/>
              <a:t>id</a:t>
            </a:r>
            <a:r>
              <a:rPr lang="nl-BE" sz="1100" dirty="0"/>
              <a:t> van de merken is een combinatie van de merknaam en het land van vestiging.</a:t>
            </a:r>
          </a:p>
          <a:p>
            <a:pPr lvl="2">
              <a:buFont typeface="+mj-lt"/>
              <a:buAutoNum type="arabicPeriod"/>
            </a:pPr>
            <a:r>
              <a:rPr lang="nl-BE" sz="1100" dirty="0"/>
              <a:t>Een product tabel . Producten krijgen een unieke ID in tekst.</a:t>
            </a:r>
          </a:p>
          <a:p>
            <a:pPr lvl="2">
              <a:buFont typeface="+mj-lt"/>
              <a:buAutoNum type="arabicPeriod"/>
            </a:pPr>
            <a:r>
              <a:rPr lang="nl-BE" sz="1100" dirty="0"/>
              <a:t>Een voorraad tabel . De default voorraad staat op 0 en de update time op vandaag.</a:t>
            </a:r>
          </a:p>
          <a:p>
            <a:pPr lvl="2">
              <a:buFont typeface="+mj-lt"/>
              <a:buAutoNum type="arabicPeriod"/>
            </a:pPr>
            <a:r>
              <a:rPr lang="nl-BE" sz="1100" dirty="0"/>
              <a:t>Maak alle tabellen die je denkt nodig te hebben voor een goede normalisatie</a:t>
            </a:r>
          </a:p>
          <a:p>
            <a:pPr lvl="2">
              <a:buFont typeface="+mj-lt"/>
              <a:buAutoNum type="arabicPeriod"/>
            </a:pPr>
            <a:r>
              <a:rPr lang="nl-BE" sz="1100" dirty="0"/>
              <a:t>Maak de nodige relaties tussen de tabellen.</a:t>
            </a:r>
          </a:p>
          <a:p>
            <a:pPr lvl="2">
              <a:buFont typeface="+mj-lt"/>
              <a:buAutoNum type="arabicPeriod"/>
            </a:pPr>
            <a:r>
              <a:rPr lang="nl-BE" sz="1100" dirty="0"/>
              <a:t>Creëer de indexen die nodig zijn om goed te werken en motiveer</a:t>
            </a:r>
          </a:p>
          <a:p>
            <a:pPr lvl="2">
              <a:buFont typeface="+mj-lt"/>
              <a:buAutoNum type="arabicPeriod"/>
            </a:pPr>
            <a:r>
              <a:rPr lang="nl-BE" sz="1100" dirty="0"/>
              <a:t>Voeg standaard merken toe van de meest gebruikte merken en een basis productenlijst.</a:t>
            </a:r>
          </a:p>
        </p:txBody>
      </p:sp>
    </p:spTree>
    <p:extLst>
      <p:ext uri="{BB962C8B-B14F-4D97-AF65-F5344CB8AC3E}">
        <p14:creationId xmlns:p14="http://schemas.microsoft.com/office/powerpoint/2010/main" val="1282209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82" r="7882"/>
          <a:stretch/>
        </p:blipFill>
        <p:spPr>
          <a:xfrm>
            <a:off x="3523488" y="22789"/>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5065569" cy="3204134"/>
          </a:xfrm>
        </p:spPr>
        <p:txBody>
          <a:bodyPr vert="horz" lIns="91440" tIns="45720" rIns="91440" bIns="45720" rtlCol="0" anchor="b">
            <a:normAutofit/>
          </a:bodyPr>
          <a:lstStyle/>
          <a:p>
            <a:pPr algn="ctr"/>
            <a:r>
              <a:rPr lang="en-US" sz="4800" b="1" dirty="0"/>
              <a:t>Views </a:t>
            </a:r>
            <a:br>
              <a:rPr lang="en-US" sz="4800" b="1" dirty="0"/>
            </a:br>
            <a:r>
              <a:rPr lang="en-US" sz="4800" b="1" dirty="0"/>
              <a:t>&amp; </a:t>
            </a:r>
            <a:br>
              <a:rPr lang="en-US" sz="4800" b="1" dirty="0"/>
            </a:br>
            <a:r>
              <a:rPr lang="en-US" sz="4800" b="1" dirty="0"/>
              <a:t>Stored procedures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96095"/>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view is een opgeslagen query waarmee je een virtuele tabel kunt maken. Het biedt een manier om complexe query's te vereenvoudigen en resultaten opnieuw te gebruiken. </a:t>
            </a:r>
          </a:p>
          <a:p>
            <a:r>
              <a:rPr lang="nl-BE" dirty="0"/>
              <a:t>We baseren een view op het resultaat van een SELECT query, maar die gebruikt wordt als een virtuele tabel.</a:t>
            </a:r>
          </a:p>
          <a:p>
            <a:r>
              <a:rPr lang="nl-BE" dirty="0"/>
              <a:t>Enkele voordelen van Views:</a:t>
            </a:r>
          </a:p>
          <a:p>
            <a:pPr lvl="1"/>
            <a:r>
              <a:rPr lang="nl-BE" dirty="0"/>
              <a:t>Complexe query's kunnen worden opgeslagen en later gewoon als een (virtuele) tabel worden geraadpleegd, al dan niet met WHERE clausule.</a:t>
            </a:r>
          </a:p>
          <a:p>
            <a:pPr lvl="1"/>
            <a:r>
              <a:rPr lang="nl-BE" dirty="0"/>
              <a:t>We kunnen tevens tabellen afschermen door enkel toegang te verlenen via views.</a:t>
            </a:r>
          </a:p>
          <a:p>
            <a:pPr lvl="1"/>
            <a:r>
              <a:rPr lang="nl-BE" dirty="0"/>
              <a:t>Views kunnen ook als bouwstenen worden gebruikt voor andere query's of views.</a:t>
            </a:r>
          </a:p>
        </p:txBody>
      </p:sp>
    </p:spTree>
    <p:extLst>
      <p:ext uri="{BB962C8B-B14F-4D97-AF65-F5344CB8AC3E}">
        <p14:creationId xmlns:p14="http://schemas.microsoft.com/office/powerpoint/2010/main" val="25698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Views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maken een view aan met het </a:t>
            </a:r>
            <a:r>
              <a:rPr lang="nl-BE" b="1" dirty="0"/>
              <a:t>CREATE VIEW</a:t>
            </a:r>
            <a:r>
              <a:rPr lang="nl-BE" dirty="0"/>
              <a:t> statement.</a:t>
            </a:r>
          </a:p>
          <a:p>
            <a:pPr lvl="1"/>
            <a:r>
              <a:rPr lang="nl-BE" dirty="0"/>
              <a:t>Vorm:</a:t>
            </a:r>
          </a:p>
          <a:p>
            <a:pPr marL="914400" lvl="2" indent="0">
              <a:buNone/>
            </a:pPr>
            <a:r>
              <a:rPr lang="en-US" dirty="0"/>
              <a:t>CREATE VIEW </a:t>
            </a:r>
            <a:r>
              <a:rPr lang="en-US" dirty="0" err="1"/>
              <a:t>view_naam</a:t>
            </a:r>
            <a:r>
              <a:rPr lang="en-US" dirty="0"/>
              <a:t> AS</a:t>
            </a:r>
          </a:p>
          <a:p>
            <a:pPr marL="914400" lvl="2" indent="0">
              <a:buNone/>
            </a:pPr>
            <a:r>
              <a:rPr lang="en-US" dirty="0"/>
              <a:t>	SELECT kolom1, kolom2, ...</a:t>
            </a:r>
          </a:p>
          <a:p>
            <a:pPr marL="914400" lvl="2" indent="0">
              <a:buNone/>
            </a:pPr>
            <a:r>
              <a:rPr lang="en-US" dirty="0"/>
              <a:t>	FROM </a:t>
            </a:r>
            <a:r>
              <a:rPr lang="en-US" dirty="0" err="1"/>
              <a:t>tabel</a:t>
            </a:r>
            <a:endParaRPr lang="en-US" dirty="0"/>
          </a:p>
          <a:p>
            <a:pPr marL="914400" lvl="2" indent="0">
              <a:buNone/>
            </a:pPr>
            <a:r>
              <a:rPr lang="en-US" dirty="0"/>
              <a:t>	WHERE </a:t>
            </a:r>
            <a:r>
              <a:rPr lang="en-US" dirty="0" err="1"/>
              <a:t>voorwaarde</a:t>
            </a:r>
            <a:r>
              <a:rPr lang="en-US" dirty="0"/>
              <a:t>;</a:t>
            </a:r>
          </a:p>
          <a:p>
            <a:pPr lvl="2"/>
            <a:r>
              <a:rPr lang="nl-BE" dirty="0"/>
              <a:t>Gebruik:</a:t>
            </a:r>
          </a:p>
          <a:p>
            <a:pPr lvl="3"/>
            <a:r>
              <a:rPr lang="nl-BE" dirty="0"/>
              <a:t>We </a:t>
            </a:r>
            <a:r>
              <a:rPr lang="nl-BE" dirty="0" err="1"/>
              <a:t>creeeren</a:t>
            </a:r>
            <a:r>
              <a:rPr lang="nl-BE" dirty="0"/>
              <a:t> een view die we daarna kunnen aanspreken met zijn naam alsof het een tabel is.</a:t>
            </a:r>
          </a:p>
          <a:p>
            <a:pPr lvl="3"/>
            <a:r>
              <a:rPr lang="nl-BE" dirty="0"/>
              <a:t>Na het ‘CREATE VIEW’ commando schrijven we de query uit zoals de view eruit moet zien.</a:t>
            </a:r>
          </a:p>
          <a:p>
            <a:pPr lvl="3"/>
            <a:r>
              <a:rPr lang="nl-BE" dirty="0"/>
              <a:t>In de SELECT query van een view kunnen we ook werken met </a:t>
            </a:r>
            <a:r>
              <a:rPr lang="nl-BE" dirty="0" err="1"/>
              <a:t>joins</a:t>
            </a:r>
            <a:r>
              <a:rPr lang="nl-BE" dirty="0"/>
              <a:t>, aggregatiefuncties zoals SUM, COUNT, ….</a:t>
            </a:r>
          </a:p>
          <a:p>
            <a:pPr lvl="1"/>
            <a:r>
              <a:rPr lang="nl-BE" dirty="0"/>
              <a:t>We verwijderen een view met het </a:t>
            </a:r>
            <a:r>
              <a:rPr lang="nl-BE" b="1" dirty="0"/>
              <a:t>DROP VIEW</a:t>
            </a:r>
            <a:r>
              <a:rPr lang="nl-BE" dirty="0"/>
              <a:t> commando</a:t>
            </a:r>
          </a:p>
          <a:p>
            <a:pPr lvl="2"/>
            <a:r>
              <a:rPr lang="nl-BE" dirty="0"/>
              <a:t>Vorm:</a:t>
            </a:r>
          </a:p>
          <a:p>
            <a:pPr lvl="3"/>
            <a:r>
              <a:rPr lang="en-US" dirty="0"/>
              <a:t>DROP VIEW IF EXISTS </a:t>
            </a:r>
            <a:r>
              <a:rPr lang="en-US" dirty="0" err="1"/>
              <a:t>view_naam</a:t>
            </a:r>
            <a:r>
              <a:rPr lang="en-US" dirty="0"/>
              <a:t>;</a:t>
            </a:r>
            <a:endParaRPr lang="nl-BE" dirty="0"/>
          </a:p>
        </p:txBody>
      </p:sp>
    </p:spTree>
    <p:extLst>
      <p:ext uri="{BB962C8B-B14F-4D97-AF65-F5344CB8AC3E}">
        <p14:creationId xmlns:p14="http://schemas.microsoft.com/office/powerpoint/2010/main" val="25455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a:t>
            </a:r>
            <a:r>
              <a:rPr lang="nl-NL" dirty="0" err="1"/>
              <a:t>stored</a:t>
            </a:r>
            <a:r>
              <a:rPr lang="nl-NL" dirty="0"/>
              <a:t> procedure is een </a:t>
            </a:r>
            <a:r>
              <a:rPr lang="nl-NL" b="1" dirty="0"/>
              <a:t>vooraf geschreven set SQL-instructies</a:t>
            </a:r>
            <a:r>
              <a:rPr lang="nl-NL" dirty="0"/>
              <a:t> die opgeslagen is in de database. </a:t>
            </a:r>
          </a:p>
          <a:p>
            <a:r>
              <a:rPr lang="nl-NL" dirty="0"/>
              <a:t>Deze procedures kunnen </a:t>
            </a:r>
            <a:r>
              <a:rPr lang="nl-NL" b="1" dirty="0"/>
              <a:t>parameters</a:t>
            </a:r>
            <a:r>
              <a:rPr lang="nl-NL" dirty="0"/>
              <a:t> accepteren, logica uitvoeren en </a:t>
            </a:r>
            <a:r>
              <a:rPr lang="nl-NL" b="1" dirty="0"/>
              <a:t>resultaten teruggeven</a:t>
            </a:r>
            <a:r>
              <a:rPr lang="nl-NL" dirty="0"/>
              <a:t>. </a:t>
            </a:r>
          </a:p>
          <a:p>
            <a:r>
              <a:rPr lang="nl-NL" dirty="0"/>
              <a:t>Belangrijke Aspecten van Opgeslagen Procedures:</a:t>
            </a:r>
          </a:p>
          <a:p>
            <a:pPr lvl="1"/>
            <a:r>
              <a:rPr lang="nl-NL" b="1" dirty="0"/>
              <a:t>Herbruikbaarheid</a:t>
            </a:r>
            <a:r>
              <a:rPr lang="nl-NL" dirty="0"/>
              <a:t>: Opgeslagen procedures kunnen worden opgeroepen vanuit verschillende delen van een applicatie of database, waardoor ze herbruikbaar zijn.</a:t>
            </a:r>
          </a:p>
          <a:p>
            <a:pPr lvl="1"/>
            <a:r>
              <a:rPr lang="nl-NL" b="1" dirty="0"/>
              <a:t>Parameters</a:t>
            </a:r>
            <a:r>
              <a:rPr lang="nl-NL" dirty="0"/>
              <a:t>: Procedures kunnen parameters accepteren om dynamische waarden te verwerken en flexibiliteit toe te voegen.</a:t>
            </a:r>
          </a:p>
          <a:p>
            <a:pPr lvl="1"/>
            <a:r>
              <a:rPr lang="nl-NL" b="1" dirty="0"/>
              <a:t>Transaction Control</a:t>
            </a:r>
            <a:r>
              <a:rPr lang="nl-NL" dirty="0"/>
              <a:t>: Transactiebeheer kan worden opgenomen in opgeslagen procedures, waardoor het mogelijk is om meerdere SQL-instructies als één transactie uit te voeren.</a:t>
            </a:r>
          </a:p>
          <a:p>
            <a:pPr lvl="1"/>
            <a:r>
              <a:rPr lang="nl-NL" b="1" dirty="0"/>
              <a:t>Beveiliging</a:t>
            </a:r>
            <a:r>
              <a:rPr lang="nl-NL" dirty="0"/>
              <a:t>: Het gebruik van opgeslagen procedures kan de beveiliging verbeteren door directe toegang tot tabellen te vermijden en alleen toegang te verlenen via de procedures.</a:t>
            </a:r>
            <a:endParaRPr lang="nl-BE" dirty="0"/>
          </a:p>
        </p:txBody>
      </p:sp>
    </p:spTree>
    <p:extLst>
      <p:ext uri="{BB962C8B-B14F-4D97-AF65-F5344CB8AC3E}">
        <p14:creationId xmlns:p14="http://schemas.microsoft.com/office/powerpoint/2010/main" val="37856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gebruiken CREATE PROCEDURE om een </a:t>
            </a:r>
            <a:r>
              <a:rPr lang="nl-BE" dirty="0" err="1"/>
              <a:t>stored</a:t>
            </a:r>
            <a:r>
              <a:rPr lang="nl-BE" dirty="0"/>
              <a:t> procedure aan te maken;</a:t>
            </a:r>
          </a:p>
          <a:p>
            <a:r>
              <a:rPr lang="nl-BE" dirty="0"/>
              <a:t>In een </a:t>
            </a:r>
            <a:r>
              <a:rPr lang="nl-BE" dirty="0" err="1"/>
              <a:t>stored</a:t>
            </a:r>
            <a:r>
              <a:rPr lang="nl-BE" dirty="0"/>
              <a:t> procedure kunnen we parameters declareren die we in de procedures kunnen gebruiken.</a:t>
            </a:r>
          </a:p>
          <a:p>
            <a:pPr lvl="1"/>
            <a:r>
              <a:rPr lang="nl-BE" dirty="0"/>
              <a:t>Vorm:</a:t>
            </a:r>
          </a:p>
          <a:p>
            <a:pPr lvl="2"/>
            <a:r>
              <a:rPr lang="en-IE" dirty="0"/>
              <a:t>CREATE PROCEDURE </a:t>
            </a:r>
            <a:r>
              <a:rPr lang="en-IE" dirty="0" err="1"/>
              <a:t>procedure_naam</a:t>
            </a:r>
            <a:r>
              <a:rPr lang="en-IE" dirty="0"/>
              <a:t> </a:t>
            </a:r>
          </a:p>
          <a:p>
            <a:pPr lvl="3"/>
            <a:r>
              <a:rPr lang="en-IE" sz="2000" dirty="0"/>
              <a:t>@parameter-naam datatype, </a:t>
            </a:r>
          </a:p>
          <a:p>
            <a:pPr lvl="3"/>
            <a:r>
              <a:rPr lang="en-IE" sz="2000" dirty="0"/>
              <a:t>@parameter-naam-n datatype ,</a:t>
            </a:r>
          </a:p>
          <a:p>
            <a:pPr lvl="3"/>
            <a:r>
              <a:rPr lang="en-IE" sz="2000" dirty="0"/>
              <a:t>….</a:t>
            </a:r>
          </a:p>
          <a:p>
            <a:pPr lvl="2"/>
            <a:r>
              <a:rPr lang="en-IE" dirty="0"/>
              <a:t>AS BEGIN</a:t>
            </a:r>
          </a:p>
          <a:p>
            <a:pPr lvl="3"/>
            <a:r>
              <a:rPr lang="en-IE" sz="2000" dirty="0"/>
              <a:t> -- SQL-</a:t>
            </a:r>
            <a:r>
              <a:rPr lang="en-IE" sz="2000" dirty="0" err="1"/>
              <a:t>instructies</a:t>
            </a:r>
            <a:r>
              <a:rPr lang="en-IE" sz="2000" dirty="0"/>
              <a:t> </a:t>
            </a:r>
            <a:r>
              <a:rPr lang="en-IE" sz="2000" dirty="0" err="1"/>
              <a:t>hier</a:t>
            </a:r>
            <a:r>
              <a:rPr lang="en-IE" sz="2000" dirty="0"/>
              <a:t> </a:t>
            </a:r>
          </a:p>
          <a:p>
            <a:pPr lvl="2"/>
            <a:r>
              <a:rPr lang="en-IE" dirty="0"/>
              <a:t>END;</a:t>
            </a:r>
          </a:p>
          <a:p>
            <a:pPr lvl="1"/>
            <a:r>
              <a:rPr lang="nl-BE" dirty="0"/>
              <a:t>Gebruik:</a:t>
            </a:r>
          </a:p>
          <a:p>
            <a:pPr lvl="2"/>
            <a:r>
              <a:rPr lang="nl-BE" dirty="0"/>
              <a:t>Met CREATE PROCEDURE maken we een </a:t>
            </a:r>
            <a:r>
              <a:rPr lang="nl-BE" dirty="0" err="1"/>
              <a:t>stored</a:t>
            </a:r>
            <a:r>
              <a:rPr lang="nl-BE" dirty="0"/>
              <a:t> procedure aan die we een naam geven.</a:t>
            </a:r>
          </a:p>
          <a:p>
            <a:pPr lvl="2"/>
            <a:r>
              <a:rPr lang="nl-BE" dirty="0"/>
              <a:t>Daarna hebben we de mogelijkheid om 1 of meerdere parameters te declareren.</a:t>
            </a:r>
          </a:p>
          <a:p>
            <a:pPr lvl="2"/>
            <a:r>
              <a:rPr lang="nl-BE" dirty="0"/>
              <a:t>Tussen het BEGIN en END statement kunnen we 1 of meerdere SQL instructies geven die uitgevoerd moeten worden wanneer we de </a:t>
            </a:r>
            <a:r>
              <a:rPr lang="nl-BE" dirty="0" err="1"/>
              <a:t>stored</a:t>
            </a:r>
            <a:r>
              <a:rPr lang="nl-BE" dirty="0"/>
              <a:t> procedure aanroepen.</a:t>
            </a:r>
          </a:p>
          <a:p>
            <a:pPr lvl="2"/>
            <a:endParaRPr lang="nl-BE" dirty="0"/>
          </a:p>
        </p:txBody>
      </p:sp>
    </p:spTree>
    <p:extLst>
      <p:ext uri="{BB962C8B-B14F-4D97-AF65-F5344CB8AC3E}">
        <p14:creationId xmlns:p14="http://schemas.microsoft.com/office/powerpoint/2010/main" val="1093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normAutofit/>
          </a:bodyPr>
          <a:lstStyle/>
          <a:p>
            <a:r>
              <a:rPr lang="nl-BE" dirty="0"/>
              <a:t>SQL: Gebruik van een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aanroepen met het EXEC commando</a:t>
            </a:r>
          </a:p>
          <a:p>
            <a:pPr lvl="1"/>
            <a:r>
              <a:rPr lang="nl-BE" dirty="0"/>
              <a:t>Vorm:</a:t>
            </a:r>
          </a:p>
          <a:p>
            <a:pPr lvl="2"/>
            <a:r>
              <a:rPr lang="nl-NL" dirty="0"/>
              <a:t>EXEC </a:t>
            </a:r>
            <a:r>
              <a:rPr lang="nl-NL" dirty="0" err="1"/>
              <a:t>procedure_naam</a:t>
            </a:r>
            <a:r>
              <a:rPr lang="nl-NL" dirty="0"/>
              <a:t> @parameter1 = waarde1, @parameter2 = waarde2;</a:t>
            </a:r>
          </a:p>
          <a:p>
            <a:pPr lvl="1"/>
            <a:r>
              <a:rPr lang="nl-NL" dirty="0"/>
              <a:t>Gebruik </a:t>
            </a:r>
          </a:p>
          <a:p>
            <a:pPr lvl="2"/>
            <a:r>
              <a:rPr lang="nl-NL" dirty="0"/>
              <a:t>Met het EXEC commando roepen we de procedure aan. </a:t>
            </a:r>
          </a:p>
          <a:p>
            <a:pPr lvl="2"/>
            <a:r>
              <a:rPr lang="nl-NL" dirty="0"/>
              <a:t>We moeten er uiteraard wel voor zorgen dat we de parameters meegeven die de procedure verwacht.</a:t>
            </a:r>
          </a:p>
          <a:p>
            <a:r>
              <a:rPr lang="nl-NL" dirty="0"/>
              <a:t>Voorbeeld:</a:t>
            </a:r>
          </a:p>
          <a:p>
            <a:pPr lvl="1"/>
            <a:r>
              <a:rPr lang="nl-NL" dirty="0"/>
              <a:t>Procedure:</a:t>
            </a:r>
          </a:p>
          <a:p>
            <a:pPr marL="1371600" lvl="3" indent="0">
              <a:buNone/>
            </a:pPr>
            <a:r>
              <a:rPr lang="en-US" dirty="0"/>
              <a:t>CREATE PROCEDURE </a:t>
            </a:r>
            <a:r>
              <a:rPr lang="en-US" dirty="0" err="1"/>
              <a:t>GetKlantInfo</a:t>
            </a:r>
            <a:endParaRPr lang="en-US" dirty="0"/>
          </a:p>
          <a:p>
            <a:pPr marL="1371600" lvl="3" indent="0">
              <a:buNone/>
            </a:pPr>
            <a:r>
              <a:rPr lang="en-US" dirty="0"/>
              <a:t>	@KlantID int</a:t>
            </a:r>
          </a:p>
          <a:p>
            <a:pPr marL="1371600" lvl="3" indent="0">
              <a:buNone/>
            </a:pPr>
            <a:r>
              <a:rPr lang="en-US" dirty="0"/>
              <a:t>AS BEGIN</a:t>
            </a:r>
          </a:p>
          <a:p>
            <a:pPr marL="457200" lvl="1" indent="0">
              <a:buNone/>
            </a:pPr>
            <a:r>
              <a:rPr lang="en-US" sz="1800" dirty="0"/>
              <a:t>		SELECT * FROM </a:t>
            </a:r>
            <a:r>
              <a:rPr lang="en-US" sz="1800" dirty="0" err="1"/>
              <a:t>Klanten</a:t>
            </a:r>
            <a:r>
              <a:rPr lang="en-US" sz="1800" dirty="0"/>
              <a:t> WHERE </a:t>
            </a:r>
            <a:r>
              <a:rPr lang="en-US" sz="1800" dirty="0" err="1"/>
              <a:t>KlantID</a:t>
            </a:r>
            <a:r>
              <a:rPr lang="en-US" sz="1800" dirty="0"/>
              <a:t> = @KlantID;</a:t>
            </a:r>
          </a:p>
          <a:p>
            <a:pPr marL="1371600" lvl="3" indent="0">
              <a:buNone/>
            </a:pPr>
            <a:r>
              <a:rPr lang="en-US" dirty="0"/>
              <a:t>END;</a:t>
            </a:r>
            <a:endParaRPr lang="nl-NL" dirty="0"/>
          </a:p>
          <a:p>
            <a:pPr lvl="1"/>
            <a:r>
              <a:rPr lang="nl-NL" dirty="0"/>
              <a:t>Aanroep:</a:t>
            </a:r>
          </a:p>
          <a:p>
            <a:pPr marL="914400" lvl="2" indent="0">
              <a:buNone/>
            </a:pPr>
            <a:r>
              <a:rPr lang="en-IE" dirty="0"/>
              <a:t>	EXEC </a:t>
            </a:r>
            <a:r>
              <a:rPr lang="en-IE" dirty="0" err="1"/>
              <a:t>GetKlantInfo</a:t>
            </a:r>
            <a:r>
              <a:rPr lang="en-IE" dirty="0"/>
              <a:t> @KlantID = 123;</a:t>
            </a:r>
            <a:endParaRPr lang="nl-BE" dirty="0"/>
          </a:p>
          <a:p>
            <a:pPr lvl="1"/>
            <a:endParaRPr lang="nl-BE" dirty="0"/>
          </a:p>
        </p:txBody>
      </p:sp>
    </p:spTree>
    <p:extLst>
      <p:ext uri="{BB962C8B-B14F-4D97-AF65-F5344CB8AC3E}">
        <p14:creationId xmlns:p14="http://schemas.microsoft.com/office/powerpoint/2010/main" val="27943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animEffect transition="in" filter="fade">
                                      <p:cBhvr>
                                        <p:cTn id="61"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Stored</a:t>
            </a:r>
            <a:r>
              <a:rPr lang="nl-BE" dirty="0"/>
              <a:t> procedure wijzigen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We kunnen een </a:t>
            </a:r>
            <a:r>
              <a:rPr lang="nl-BE" dirty="0" err="1"/>
              <a:t>stored</a:t>
            </a:r>
            <a:r>
              <a:rPr lang="nl-BE" dirty="0"/>
              <a:t> procedure </a:t>
            </a:r>
            <a:r>
              <a:rPr lang="nl-BE" dirty="0" err="1"/>
              <a:t>editeren</a:t>
            </a:r>
            <a:r>
              <a:rPr lang="nl-BE" dirty="0"/>
              <a:t> met het ALTER PROCEDURE statement.</a:t>
            </a:r>
          </a:p>
          <a:p>
            <a:pPr lvl="1"/>
            <a:r>
              <a:rPr lang="nl-BE" dirty="0"/>
              <a:t>Vorm:</a:t>
            </a:r>
          </a:p>
          <a:p>
            <a:pPr marL="914400" lvl="2" indent="0">
              <a:buNone/>
            </a:pPr>
            <a:r>
              <a:rPr lang="nl-NL" sz="1800" dirty="0"/>
              <a:t>ALTER PROCEDURE </a:t>
            </a:r>
            <a:r>
              <a:rPr lang="nl-NL" sz="1800" dirty="0" err="1"/>
              <a:t>procedure_naam</a:t>
            </a:r>
            <a:r>
              <a:rPr lang="nl-NL" sz="1800" dirty="0"/>
              <a:t> </a:t>
            </a:r>
          </a:p>
          <a:p>
            <a:pPr marL="1371600" lvl="3" indent="0">
              <a:buNone/>
            </a:pPr>
            <a:r>
              <a:rPr lang="nl-NL" dirty="0"/>
              <a:t>@nieuwe_parameter datatype,</a:t>
            </a:r>
          </a:p>
          <a:p>
            <a:pPr marL="1371600" lvl="3" indent="0">
              <a:buNone/>
            </a:pPr>
            <a:r>
              <a:rPr lang="nl-NL" dirty="0"/>
              <a:t>…</a:t>
            </a:r>
          </a:p>
          <a:p>
            <a:pPr marL="914400" lvl="2" indent="0">
              <a:buNone/>
            </a:pPr>
            <a:r>
              <a:rPr lang="nl-NL" sz="1800" dirty="0"/>
              <a:t>AS BEGIN </a:t>
            </a:r>
          </a:p>
          <a:p>
            <a:pPr marL="1371600" lvl="3" indent="0">
              <a:buNone/>
            </a:pPr>
            <a:r>
              <a:rPr lang="nl-NL" dirty="0"/>
              <a:t>-- Bijgewerkte SQL-instructies hier </a:t>
            </a:r>
          </a:p>
          <a:p>
            <a:pPr marL="914400" lvl="2" indent="0">
              <a:buNone/>
            </a:pPr>
            <a:r>
              <a:rPr lang="nl-NL" sz="1800" dirty="0"/>
              <a:t>END;</a:t>
            </a:r>
          </a:p>
          <a:p>
            <a:pPr lvl="1"/>
            <a:r>
              <a:rPr lang="nl-NL" dirty="0"/>
              <a:t>Gebruik</a:t>
            </a:r>
          </a:p>
          <a:p>
            <a:pPr lvl="2"/>
            <a:r>
              <a:rPr lang="nl-NL" dirty="0"/>
              <a:t>Met het ALTER PROCEDURE statement  kunnen we de hele procedure wijzigen. </a:t>
            </a:r>
          </a:p>
          <a:p>
            <a:pPr lvl="3">
              <a:buFont typeface="Wingdings" panose="05000000000000000000" pitchFamily="2" charset="2"/>
              <a:buChar char="Ø"/>
            </a:pPr>
            <a:r>
              <a:rPr lang="nl-NL" dirty="0"/>
              <a:t>Het is de bedoeling dat we de procedure in zijn geheel herschrijven en niet enkel de wijzigingen !</a:t>
            </a:r>
          </a:p>
          <a:p>
            <a:r>
              <a:rPr lang="nl-BE" dirty="0"/>
              <a:t>We kunnen een </a:t>
            </a:r>
            <a:r>
              <a:rPr lang="nl-BE" dirty="0" err="1"/>
              <a:t>stored</a:t>
            </a:r>
            <a:r>
              <a:rPr lang="nl-BE" dirty="0"/>
              <a:t> procedure verwijderen met het DROP PROCEDURE statement.</a:t>
            </a:r>
          </a:p>
          <a:p>
            <a:pPr lvl="1"/>
            <a:r>
              <a:rPr lang="nl-BE" dirty="0"/>
              <a:t>Vorm:</a:t>
            </a:r>
          </a:p>
          <a:p>
            <a:pPr marL="914400" lvl="2" indent="0">
              <a:buNone/>
            </a:pPr>
            <a:r>
              <a:rPr lang="en-US" dirty="0"/>
              <a:t>DROP PROCEDURE IF EXISTS </a:t>
            </a:r>
            <a:r>
              <a:rPr lang="en-US" dirty="0" err="1"/>
              <a:t>procedure_naam</a:t>
            </a:r>
            <a:r>
              <a:rPr lang="en-US" dirty="0"/>
              <a:t>;</a:t>
            </a:r>
            <a:endParaRPr lang="nl-BE" dirty="0"/>
          </a:p>
        </p:txBody>
      </p:sp>
    </p:spTree>
    <p:extLst>
      <p:ext uri="{BB962C8B-B14F-4D97-AF65-F5344CB8AC3E}">
        <p14:creationId xmlns:p14="http://schemas.microsoft.com/office/powerpoint/2010/main" val="22731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a:t>
            </a:r>
            <a:r>
              <a:rPr lang="nl-BE" dirty="0" err="1"/>
              <a:t>Triggered</a:t>
            </a:r>
            <a:r>
              <a:rPr lang="nl-BE" dirty="0"/>
              <a:t> </a:t>
            </a:r>
            <a:r>
              <a:rPr lang="nl-BE" dirty="0" err="1"/>
              <a:t>Stored</a:t>
            </a:r>
            <a:r>
              <a:rPr lang="nl-BE" dirty="0"/>
              <a:t> procedure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BE" dirty="0"/>
              <a:t>Wordt verwacht ….</a:t>
            </a:r>
          </a:p>
        </p:txBody>
      </p:sp>
    </p:spTree>
    <p:extLst>
      <p:ext uri="{BB962C8B-B14F-4D97-AF65-F5344CB8AC3E}">
        <p14:creationId xmlns:p14="http://schemas.microsoft.com/office/powerpoint/2010/main" val="11385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endParaRPr lang="nl-BE" dirty="0"/>
          </a:p>
        </p:txBody>
      </p:sp>
    </p:spTree>
    <p:extLst>
      <p:ext uri="{BB962C8B-B14F-4D97-AF65-F5344CB8AC3E}">
        <p14:creationId xmlns:p14="http://schemas.microsoft.com/office/powerpoint/2010/main" val="33366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973</TotalTime>
  <Words>10867</Words>
  <Application>Microsoft Office PowerPoint</Application>
  <PresentationFormat>Widescreen</PresentationFormat>
  <Paragraphs>1320</Paragraphs>
  <Slides>98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Labo</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lpstr>Views  &amp;  Stored procedures</vt:lpstr>
      <vt:lpstr>SQL: Views</vt:lpstr>
      <vt:lpstr>SQL: Views</vt:lpstr>
      <vt:lpstr>SQL: Stored procedure</vt:lpstr>
      <vt:lpstr>SQL: Stored procedure</vt:lpstr>
      <vt:lpstr>SQL: Gebruik van een Stored procedure</vt:lpstr>
      <vt:lpstr>SQL: Stored procedure wijzigen</vt:lpstr>
      <vt:lpstr>SQL: Triggered Stored procedure</vt:lpstr>
      <vt:lpstr>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69</cp:revision>
  <dcterms:created xsi:type="dcterms:W3CDTF">2020-06-11T13:52:31Z</dcterms:created>
  <dcterms:modified xsi:type="dcterms:W3CDTF">2023-11-27T15:56:25Z</dcterms:modified>
</cp:coreProperties>
</file>